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2" r:id="rId3"/>
    <p:sldId id="303" r:id="rId4"/>
    <p:sldId id="301" r:id="rId5"/>
    <p:sldId id="259" r:id="rId6"/>
    <p:sldId id="270" r:id="rId7"/>
    <p:sldId id="299" r:id="rId8"/>
    <p:sldId id="297" r:id="rId9"/>
    <p:sldId id="293" r:id="rId10"/>
    <p:sldId id="295" r:id="rId11"/>
    <p:sldId id="302" r:id="rId12"/>
    <p:sldId id="260" r:id="rId13"/>
    <p:sldId id="261" r:id="rId14"/>
    <p:sldId id="274" r:id="rId15"/>
    <p:sldId id="257" r:id="rId16"/>
    <p:sldId id="275" r:id="rId17"/>
    <p:sldId id="276" r:id="rId18"/>
    <p:sldId id="277" r:id="rId19"/>
    <p:sldId id="258" r:id="rId20"/>
    <p:sldId id="262" r:id="rId21"/>
    <p:sldId id="263" r:id="rId22"/>
    <p:sldId id="265" r:id="rId23"/>
    <p:sldId id="266" r:id="rId24"/>
    <p:sldId id="272" r:id="rId25"/>
    <p:sldId id="271" r:id="rId26"/>
    <p:sldId id="307" r:id="rId27"/>
    <p:sldId id="305" r:id="rId28"/>
  </p:sldIdLst>
  <p:sldSz cx="9144000" cy="6858000" type="screen4x3"/>
  <p:notesSz cx="6797675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8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728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071" y="1"/>
            <a:ext cx="294844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517"/>
            <a:ext cx="294728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071" y="9429517"/>
            <a:ext cx="294844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69648-43C0-4CC4-8A2D-EF7AF10E5D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728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233" y="1"/>
            <a:ext cx="294728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911" y="4718207"/>
            <a:ext cx="5441854" cy="446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517"/>
            <a:ext cx="294728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233" y="9429517"/>
            <a:ext cx="294728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B96282-7E33-416A-B21F-20097BCAD26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7707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3272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/>
              <a:pPr>
                <a:defRPr/>
              </a:pPr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869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8625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3013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1293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688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0048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265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2495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2450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63292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65291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73724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7630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85234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47844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76284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/>
              <a:pPr>
                <a:defRPr/>
              </a:pPr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72136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/>
              <a:pPr>
                <a:defRPr/>
              </a:pPr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7167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5169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1474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794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5504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/>
              <a:pPr>
                <a:defRPr/>
              </a:pPr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4857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/>
              <a:pPr>
                <a:defRPr/>
              </a:pPr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9135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5225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14450"/>
            <a:ext cx="9144000" cy="540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spect="1" noChangeArrowheads="1"/>
          </p:cNvSpPr>
          <p:nvPr/>
        </p:nvSpPr>
        <p:spPr bwMode="auto">
          <a:xfrm>
            <a:off x="960438" y="233363"/>
            <a:ext cx="184467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8288"/>
          <a:lstStyle/>
          <a:p>
            <a:pPr marL="457200" indent="-457200">
              <a:lnSpc>
                <a:spcPts val="1700"/>
              </a:lnSpc>
              <a:defRPr/>
            </a:pPr>
            <a:r>
              <a:rPr lang="nb-NO" sz="1500">
                <a:latin typeface="Times New Roman" pitchFamily="1" charset="0"/>
              </a:rPr>
              <a:t>Oslo kommune</a:t>
            </a:r>
          </a:p>
          <a:p>
            <a:pPr marL="457200" indent="-457200">
              <a:lnSpc>
                <a:spcPts val="1700"/>
              </a:lnSpc>
              <a:defRPr/>
            </a:pPr>
            <a:r>
              <a:rPr lang="nb-NO" sz="1500" b="1">
                <a:latin typeface="Times New Roman" pitchFamily="1" charset="0"/>
              </a:rPr>
              <a:t>Utdanningsetaten</a:t>
            </a:r>
          </a:p>
          <a:p>
            <a:pPr marL="457200" indent="-457200">
              <a:lnSpc>
                <a:spcPts val="2400"/>
              </a:lnSpc>
              <a:defRPr/>
            </a:pPr>
            <a:endParaRPr lang="nb-NO" sz="1500" b="1">
              <a:latin typeface="Times New Roman" pitchFamily="1" charset="0"/>
            </a:endParaRPr>
          </a:p>
        </p:txBody>
      </p:sp>
      <p:pic>
        <p:nvPicPr>
          <p:cNvPr id="6" name="Picture 9" descr="BYVPEN-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3" y="127000"/>
            <a:ext cx="725487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"/>
          <p:cNvSpPr>
            <a:spLocks noChangeAspect="1" noChangeArrowheads="1"/>
          </p:cNvSpPr>
          <p:nvPr/>
        </p:nvSpPr>
        <p:spPr bwMode="auto">
          <a:xfrm>
            <a:off x="0" y="1247775"/>
            <a:ext cx="9144000" cy="217488"/>
          </a:xfrm>
          <a:prstGeom prst="rect">
            <a:avLst/>
          </a:prstGeom>
          <a:solidFill>
            <a:srgbClr val="C6C6B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966788" y="1247775"/>
            <a:ext cx="7767637" cy="215900"/>
          </a:xfrm>
          <a:prstGeom prst="rect">
            <a:avLst/>
          </a:prstGeom>
          <a:solidFill>
            <a:srgbClr val="00338D"/>
          </a:solidFill>
          <a:ln w="889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nb-NO" sz="2400">
              <a:latin typeface="Times" charset="0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962025" y="119063"/>
            <a:ext cx="0" cy="1071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55675" y="1676400"/>
            <a:ext cx="7745413" cy="546100"/>
          </a:xfrm>
        </p:spPr>
        <p:txBody>
          <a:bodyPr anchor="ctr"/>
          <a:lstStyle>
            <a:lvl1pPr>
              <a:defRPr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52500" y="2222500"/>
            <a:ext cx="7747000" cy="10287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19888" y="6297613"/>
            <a:ext cx="1993900" cy="1793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222FA-8CA5-403E-89DD-59FC9A55F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888" y="5867400"/>
            <a:ext cx="1993900" cy="1793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dt" sz="half" idx="12"/>
          </p:nvPr>
        </p:nvSpPr>
        <p:spPr>
          <a:xfrm>
            <a:off x="6719888" y="6081713"/>
            <a:ext cx="1993900" cy="1793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A8713-8A27-4A7A-B748-CA2F60340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78625" y="1619250"/>
            <a:ext cx="1936750" cy="424815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68375" y="1619250"/>
            <a:ext cx="5657850" cy="424815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F9F03-3365-42D1-89B6-4890C1E75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B4A04-C48C-42DF-99DB-02D7A54A9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94BEC-BB18-4523-8E1C-34ED020AE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68375" y="2197100"/>
            <a:ext cx="3797300" cy="367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18075" y="2197100"/>
            <a:ext cx="3797300" cy="367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5C898-C511-4727-8803-8297F107F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71B26-75B3-4690-BE52-EC48F2C96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6DD8B-6B74-4E13-A81B-1AA148293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37FF7-823A-46D8-B3FA-538150B70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CD0B9-9A78-4B7C-9CDC-0105F9319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5163F-EE30-4FF1-8EFB-F529E4E8D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962025" y="119063"/>
            <a:ext cx="0" cy="1071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21475" y="6083300"/>
            <a:ext cx="19939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1475" y="5867400"/>
            <a:ext cx="19939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21475" y="6299200"/>
            <a:ext cx="19939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214E43D8-B6D4-47A1-B763-5771662E0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8375" y="1619250"/>
            <a:ext cx="77470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tittelstil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2197100"/>
            <a:ext cx="7747000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tekststiler i malen</a:t>
            </a:r>
          </a:p>
          <a:p>
            <a:pPr lvl="1"/>
            <a:r>
              <a:rPr lang="en-US"/>
              <a:t>Andre nivå</a:t>
            </a:r>
          </a:p>
          <a:p>
            <a:pPr lvl="2"/>
            <a:r>
              <a:rPr lang="en-US"/>
              <a:t>Tredje nivå</a:t>
            </a:r>
          </a:p>
          <a:p>
            <a:pPr lvl="3"/>
            <a:r>
              <a:rPr lang="en-US"/>
              <a:t>Fjerde nivå</a:t>
            </a:r>
          </a:p>
          <a:p>
            <a:pPr lvl="4"/>
            <a:r>
              <a:rPr lang="en-US"/>
              <a:t>Femte nivå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4950" y="5900738"/>
            <a:ext cx="519113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9"/>
          <p:cNvSpPr txBox="1">
            <a:spLocks noChangeAspect="1" noChangeArrowheads="1"/>
          </p:cNvSpPr>
          <p:nvPr/>
        </p:nvSpPr>
        <p:spPr bwMode="auto">
          <a:xfrm>
            <a:off x="960438" y="233363"/>
            <a:ext cx="184467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8288"/>
          <a:lstStyle/>
          <a:p>
            <a:pPr marL="457200" indent="-457200">
              <a:lnSpc>
                <a:spcPts val="1700"/>
              </a:lnSpc>
              <a:defRPr/>
            </a:pPr>
            <a:r>
              <a:rPr lang="nb-NO" sz="1500">
                <a:latin typeface="Times New Roman" pitchFamily="1" charset="0"/>
              </a:rPr>
              <a:t>Oslo kommune</a:t>
            </a:r>
          </a:p>
          <a:p>
            <a:pPr marL="457200" indent="-457200">
              <a:lnSpc>
                <a:spcPts val="1700"/>
              </a:lnSpc>
              <a:defRPr/>
            </a:pPr>
            <a:r>
              <a:rPr lang="nb-NO" sz="1500" b="1">
                <a:latin typeface="Times New Roman" pitchFamily="1" charset="0"/>
              </a:rPr>
              <a:t>Utdanningsetaten</a:t>
            </a:r>
          </a:p>
          <a:p>
            <a:pPr marL="457200" indent="-457200">
              <a:lnSpc>
                <a:spcPts val="2400"/>
              </a:lnSpc>
              <a:defRPr/>
            </a:pPr>
            <a:endParaRPr lang="nb-NO" sz="1500" b="1">
              <a:latin typeface="Times New Roman" pitchFamily="1" charset="0"/>
            </a:endParaRPr>
          </a:p>
        </p:txBody>
      </p:sp>
      <p:pic>
        <p:nvPicPr>
          <p:cNvPr id="1034" name="Picture 10" descr="BYVPEN-F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3" y="127000"/>
            <a:ext cx="725487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Rectangle 11"/>
          <p:cNvSpPr>
            <a:spLocks noChangeAspect="1" noChangeArrowheads="1"/>
          </p:cNvSpPr>
          <p:nvPr/>
        </p:nvSpPr>
        <p:spPr bwMode="auto">
          <a:xfrm>
            <a:off x="0" y="1247775"/>
            <a:ext cx="9144000" cy="217488"/>
          </a:xfrm>
          <a:prstGeom prst="rect">
            <a:avLst/>
          </a:prstGeom>
          <a:solidFill>
            <a:srgbClr val="C6C6B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966788" y="1247775"/>
            <a:ext cx="7767637" cy="215900"/>
          </a:xfrm>
          <a:prstGeom prst="rect">
            <a:avLst/>
          </a:prstGeom>
          <a:solidFill>
            <a:srgbClr val="00338D"/>
          </a:solidFill>
          <a:ln w="889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nb-NO" sz="2400"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Foreldremøte 10. trinn, Høyenhall 2.02.17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Agenda: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/>
              <a:t>Informasjon om </a:t>
            </a:r>
            <a:r>
              <a:rPr lang="nb-NO" err="1"/>
              <a:t>innsøkning</a:t>
            </a:r>
            <a:r>
              <a:rPr lang="nb-NO"/>
              <a:t> og </a:t>
            </a:r>
            <a:r>
              <a:rPr lang="nb-NO" err="1"/>
              <a:t>vgs</a:t>
            </a:r>
            <a:endParaRPr lang="nb-NO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/>
              <a:t>Informasjon om vurdering (eksamen og standpunkt)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/>
              <a:t>Informasjon om klagerettigheter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/>
              <a:t>Avslutning av skoleåret</a:t>
            </a:r>
          </a:p>
          <a:p>
            <a:endParaRPr lang="nb-NO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Språk, litteratur og kultur</a:t>
            </a:r>
            <a:br>
              <a:rPr lang="nb-NO"/>
            </a:b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200"/>
              <a:t>gjenkjenne retoriske appellformer og måter å argumentere på</a:t>
            </a:r>
          </a:p>
          <a:p>
            <a:r>
              <a:rPr lang="nb-NO" sz="1200"/>
              <a:t>drøfte hvordan språkbruk kan virke diskriminerende og trakasserende</a:t>
            </a:r>
          </a:p>
          <a:p>
            <a:r>
              <a:rPr lang="nb-NO" sz="1200"/>
              <a:t>gjøre rede for noen kjennetegn ved hovedgrupper av talemål i Norge, og diskutere holdninger til ulike talemål og til de skriftlige målformene nynorsk og bokmål</a:t>
            </a:r>
          </a:p>
          <a:p>
            <a:r>
              <a:rPr lang="nb-NO" sz="1200"/>
              <a:t>beherske grammatiske begreper som beskriver hvordan språk er bygd opp</a:t>
            </a:r>
          </a:p>
          <a:p>
            <a:r>
              <a:rPr lang="nb-NO" sz="1200"/>
              <a:t>bruke grammatiske begreper til å sammenligne nynorsk og bokmål</a:t>
            </a:r>
          </a:p>
          <a:p>
            <a:r>
              <a:rPr lang="nb-NO" sz="1200"/>
              <a:t>forklare bakgrunnen for at det er to likestilte norske målformer, og gjøre rede for språkdebatt og språklig variasjon i Norge i dag</a:t>
            </a:r>
          </a:p>
          <a:p>
            <a:r>
              <a:rPr lang="nb-NO" sz="1200"/>
              <a:t>gjøre rede for utbredelsen av de samiske språkene og for rettigheter i forbindelse med samisk språk i Norge </a:t>
            </a:r>
          </a:p>
          <a:p>
            <a:r>
              <a:rPr lang="nb-NO" sz="1200"/>
              <a:t>presentere tema og uttrykksmåter i et utvalg sentrale samtidstekster og noen klassiske tekster i norsk litteratur</a:t>
            </a:r>
          </a:p>
          <a:p>
            <a:r>
              <a:rPr lang="nb-NO" sz="1200"/>
              <a:t>gi eksempler på og kommentere hvordan samfunnsforhold, verdier og tenkemåter framstilles i oversatte tekster fra samisk og andre språk</a:t>
            </a:r>
          </a:p>
          <a:p>
            <a:r>
              <a:rPr lang="nb-NO" sz="1200"/>
              <a:t>beskrive samspillet mellom estetiske virkemidler i sammensatte tekster, og reflektere over hvordan vi påvirkes av lyd, språk og bilder</a:t>
            </a:r>
          </a:p>
          <a:p>
            <a:r>
              <a:rPr lang="nb-NO" sz="1200"/>
              <a:t>presentere resultatet av fordypning i to selvvalgte emner: et forfatterskap, et litterært emne eller et språklig emne, og begrunne valg av tekster og emne</a:t>
            </a:r>
          </a:p>
          <a:p>
            <a:r>
              <a:rPr lang="nb-NO" sz="1200"/>
              <a:t>forklare og bruke grunnleggende prinsipper for personvern og opphavsrett ved publisering og bruk av tekster</a:t>
            </a:r>
          </a:p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32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Et eksempel til: samfunnsfag</a:t>
            </a:r>
            <a:br>
              <a:rPr lang="nb-NO"/>
            </a:b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/>
              <a:t>Utforskeren, 8 </a:t>
            </a:r>
            <a:r>
              <a:rPr lang="nb-NO" sz="1800" err="1"/>
              <a:t>komptansemål</a:t>
            </a:r>
            <a:endParaRPr lang="nb-NO" sz="1800"/>
          </a:p>
          <a:p>
            <a:pPr lvl="1"/>
            <a:r>
              <a:rPr lang="nb-NO" sz="1800"/>
              <a:t>formulere spørsmål om forhold i samfunnet, </a:t>
            </a:r>
            <a:r>
              <a:rPr lang="nb-NO" sz="1800" err="1"/>
              <a:t>planleggje</a:t>
            </a:r>
            <a:r>
              <a:rPr lang="nb-NO" sz="1800"/>
              <a:t> og gjennomføre ei undersøking og drøfte funn og resultat </a:t>
            </a:r>
            <a:r>
              <a:rPr lang="nb-NO" sz="1800" err="1"/>
              <a:t>munnleg</a:t>
            </a:r>
            <a:r>
              <a:rPr lang="nb-NO" sz="1800"/>
              <a:t> og </a:t>
            </a:r>
            <a:r>
              <a:rPr lang="nb-NO" sz="1800" err="1"/>
              <a:t>skriftleg</a:t>
            </a:r>
            <a:endParaRPr lang="nb-NO" sz="1800"/>
          </a:p>
          <a:p>
            <a:r>
              <a:rPr lang="nb-NO" sz="1800"/>
              <a:t>Historie, 10 kompetansemål</a:t>
            </a:r>
          </a:p>
          <a:p>
            <a:pPr lvl="1"/>
            <a:r>
              <a:rPr lang="nn-NO" sz="1800"/>
              <a:t>finne døme på hendingar som har vore med på å forme dagens Noreg, og diskutere korleis samfunnet kunne ha vorte dersom desse hendingane hadde utvikla seg annleis</a:t>
            </a:r>
            <a:endParaRPr lang="nb-NO" sz="1800"/>
          </a:p>
          <a:p>
            <a:r>
              <a:rPr lang="nb-NO" sz="1800"/>
              <a:t>Geografi, 8 kompetansemål</a:t>
            </a:r>
          </a:p>
          <a:p>
            <a:pPr lvl="1"/>
            <a:r>
              <a:rPr lang="nn-NO" sz="1800"/>
              <a:t>lokalisere og dokumentere oversikt over geografiske hovudtrekk i verda og samanlikne ulike land og regionar</a:t>
            </a:r>
            <a:endParaRPr lang="nb-NO" sz="1800"/>
          </a:p>
          <a:p>
            <a:r>
              <a:rPr lang="nb-NO" sz="1800"/>
              <a:t>Samfunnskunnskap, 12 kompetansemål</a:t>
            </a:r>
          </a:p>
          <a:p>
            <a:pPr lvl="1"/>
            <a:r>
              <a:rPr lang="nn-NO" sz="1800"/>
              <a:t>gjere greie for korleis ulike politiske parti fremjar ulike verdiar og interesser, knyte dette til aktuelle samfunnsspørsmål og argumentere for eige syn</a:t>
            </a:r>
            <a:endParaRPr lang="nb-NO" sz="1800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1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 flipV="1">
            <a:off x="968375" y="548680"/>
            <a:ext cx="7747000" cy="360040"/>
          </a:xfrm>
        </p:spPr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628800"/>
            <a:ext cx="8391847" cy="4238600"/>
          </a:xfrm>
        </p:spPr>
        <p:txBody>
          <a:bodyPr/>
          <a:lstStyle/>
          <a:p>
            <a:pPr fontAlgn="t"/>
            <a:r>
              <a:rPr lang="nn-NO" sz="2200" dirty="0" err="1"/>
              <a:t>Ikke</a:t>
            </a:r>
            <a:r>
              <a:rPr lang="nn-NO" sz="2200" dirty="0"/>
              <a:t> grunnlag for å sette standpunktkarakter, </a:t>
            </a:r>
          </a:p>
          <a:p>
            <a:pPr lvl="1" fontAlgn="t"/>
            <a:r>
              <a:rPr lang="nn-NO" sz="2200" b="1" dirty="0"/>
              <a:t>enkeltvedtak</a:t>
            </a:r>
            <a:r>
              <a:rPr lang="nn-NO" sz="2200" dirty="0"/>
              <a:t> om at standpunktkarakter </a:t>
            </a:r>
            <a:r>
              <a:rPr lang="nn-NO" sz="2200" dirty="0" err="1"/>
              <a:t>ikke</a:t>
            </a:r>
            <a:r>
              <a:rPr lang="nn-NO" sz="2200" dirty="0"/>
              <a:t> skal bli gitt. For at det skal kunne </a:t>
            </a:r>
            <a:r>
              <a:rPr lang="nn-NO" sz="2200" dirty="0" err="1"/>
              <a:t>fattes</a:t>
            </a:r>
            <a:r>
              <a:rPr lang="nn-NO" sz="2200" dirty="0"/>
              <a:t> enkeltvedtak om å </a:t>
            </a:r>
            <a:r>
              <a:rPr lang="nn-NO" sz="2200" dirty="0" err="1"/>
              <a:t>ikke</a:t>
            </a:r>
            <a:r>
              <a:rPr lang="nn-NO" sz="2200" dirty="0"/>
              <a:t> gi karakter, </a:t>
            </a:r>
            <a:r>
              <a:rPr lang="nn-NO" sz="2200" b="1" dirty="0"/>
              <a:t>skal eleven være varsla</a:t>
            </a:r>
            <a:r>
              <a:rPr lang="nn-NO" sz="2200" dirty="0"/>
              <a:t>, jf. § 3-7. </a:t>
            </a:r>
          </a:p>
          <a:p>
            <a:endParaRPr lang="nb-NO" sz="2200" dirty="0"/>
          </a:p>
          <a:p>
            <a:r>
              <a:rPr lang="nb-NO" sz="2200" dirty="0"/>
              <a:t>Siste frist for fastsetting av karakter i fag som er gjenstand for trekk til muntlig eksamen er </a:t>
            </a:r>
            <a:r>
              <a:rPr lang="nb-NO" sz="2200" dirty="0" smtClean="0"/>
              <a:t>12. </a:t>
            </a:r>
            <a:r>
              <a:rPr lang="nb-NO" sz="2200" dirty="0"/>
              <a:t>juni</a:t>
            </a:r>
          </a:p>
          <a:p>
            <a:pPr marL="0" indent="0">
              <a:buNone/>
            </a:pPr>
            <a:endParaRPr lang="nb-NO" sz="900" dirty="0"/>
          </a:p>
          <a:p>
            <a:r>
              <a:rPr lang="nb-NO" sz="2200" dirty="0"/>
              <a:t>Siste frist for fastsetting av karakter i norsk skriftlig og engelsk skriftlig er </a:t>
            </a:r>
            <a:r>
              <a:rPr lang="nb-NO" sz="2200" dirty="0" smtClean="0"/>
              <a:t>18. </a:t>
            </a:r>
            <a:r>
              <a:rPr lang="nb-NO" sz="2200" dirty="0"/>
              <a:t>juni</a:t>
            </a:r>
          </a:p>
          <a:p>
            <a:pPr marL="0" indent="0">
              <a:buNone/>
            </a:pPr>
            <a:endParaRPr lang="nb-NO" sz="900" dirty="0"/>
          </a:p>
          <a:p>
            <a:r>
              <a:rPr lang="nb-NO" sz="2200" dirty="0"/>
              <a:t>Siste frist praktisk-</a:t>
            </a:r>
            <a:r>
              <a:rPr lang="nb-NO" sz="2200" dirty="0" err="1"/>
              <a:t>estetiskefag</a:t>
            </a:r>
            <a:r>
              <a:rPr lang="nb-NO" sz="2200" dirty="0"/>
              <a:t> </a:t>
            </a:r>
            <a:r>
              <a:rPr lang="nb-NO" sz="2200" dirty="0" smtClean="0"/>
              <a:t>18. </a:t>
            </a:r>
            <a:r>
              <a:rPr lang="nb-NO" sz="2200" dirty="0"/>
              <a:t>juni</a:t>
            </a:r>
          </a:p>
          <a:p>
            <a:pPr marL="0" indent="0">
              <a:buNone/>
            </a:pPr>
            <a:endParaRPr lang="nb-NO" sz="900" dirty="0"/>
          </a:p>
          <a:p>
            <a:pPr marL="0" indent="0">
              <a:buNone/>
            </a:pPr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/>
              <a:t>§ 3-19 </a:t>
            </a:r>
            <a:r>
              <a:rPr lang="nn-NO" i="1"/>
              <a:t>Standpunktkarakterer i orden og i oppførsel</a:t>
            </a:r>
            <a:r>
              <a:rPr lang="nn-NO"/>
              <a:t/>
            </a:r>
            <a:br>
              <a:rPr lang="nn-NO"/>
            </a:b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nn-NO" sz="2200"/>
              <a:t>Elever skal ha standpunktkarakterer i orden og oppførsel etter 10. trinn: G, NG, LG</a:t>
            </a:r>
          </a:p>
          <a:p>
            <a:pPr marL="0" indent="0" fontAlgn="t">
              <a:buNone/>
            </a:pPr>
            <a:endParaRPr lang="nn-NO" sz="900"/>
          </a:p>
          <a:p>
            <a:pPr fontAlgn="t"/>
            <a:r>
              <a:rPr lang="nn-NO" sz="2200"/>
              <a:t>Drøfting i møte der lærerne til eleven er til stede</a:t>
            </a:r>
          </a:p>
          <a:p>
            <a:pPr marL="0" indent="0" fontAlgn="t">
              <a:buNone/>
            </a:pPr>
            <a:endParaRPr lang="nn-NO" sz="900"/>
          </a:p>
          <a:p>
            <a:pPr fontAlgn="t"/>
            <a:r>
              <a:rPr lang="nn-NO" sz="2200"/>
              <a:t>Etter </a:t>
            </a:r>
            <a:r>
              <a:rPr lang="nn-NO" sz="2200" err="1"/>
              <a:t>avsluttet</a:t>
            </a:r>
            <a:r>
              <a:rPr lang="nn-NO" sz="2200"/>
              <a:t> opplæring</a:t>
            </a:r>
          </a:p>
          <a:p>
            <a:pPr marL="0" indent="0" fontAlgn="t">
              <a:buNone/>
            </a:pPr>
            <a:endParaRPr lang="nn-NO" sz="900"/>
          </a:p>
          <a:p>
            <a:pPr fontAlgn="t"/>
            <a:r>
              <a:rPr lang="nn-NO" sz="2200"/>
              <a:t>Karakterene i orden og oppførsel henviser til skolens reglement for orden og oppførsel</a:t>
            </a:r>
            <a:endParaRPr lang="nb-NO" sz="2200"/>
          </a:p>
          <a:p>
            <a:pPr>
              <a:buNone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/>
              <a:t>Skriftlig  </a:t>
            </a:r>
            <a:r>
              <a:rPr lang="nb-NO" sz="2200" u="sng"/>
              <a:t>OG</a:t>
            </a:r>
            <a:r>
              <a:rPr lang="nb-NO" sz="2200"/>
              <a:t>  muntlig</a:t>
            </a:r>
          </a:p>
          <a:p>
            <a:pPr marL="0" indent="0">
              <a:buNone/>
            </a:pPr>
            <a:endParaRPr lang="nb-NO" sz="900"/>
          </a:p>
          <a:p>
            <a:r>
              <a:rPr lang="nb-NO" sz="2200"/>
              <a:t>Skriftlig eksamen: norsk (hovedmål og sidemål), matematikk </a:t>
            </a:r>
            <a:r>
              <a:rPr lang="nb-NO" sz="2200" u="sng"/>
              <a:t>ELLER</a:t>
            </a:r>
            <a:r>
              <a:rPr lang="nb-NO" sz="2200"/>
              <a:t> engelsk</a:t>
            </a:r>
          </a:p>
          <a:p>
            <a:pPr marL="0" indent="0">
              <a:buNone/>
            </a:pPr>
            <a:endParaRPr lang="nb-NO" sz="900"/>
          </a:p>
          <a:p>
            <a:r>
              <a:rPr lang="nb-NO" sz="2200"/>
              <a:t>Til muntlig eksamen blir elevene trukket ut i norsk, engelsk, matematikk, naturfag, </a:t>
            </a:r>
          </a:p>
          <a:p>
            <a:pPr marL="0" indent="0">
              <a:buNone/>
            </a:pPr>
            <a:r>
              <a:rPr lang="nb-NO" sz="2200"/>
              <a:t>     KRLE, samfunnsfag </a:t>
            </a:r>
            <a:r>
              <a:rPr lang="nb-NO" sz="2200" u="sng"/>
              <a:t>ELLER</a:t>
            </a:r>
            <a:r>
              <a:rPr lang="nb-NO" sz="2200"/>
              <a:t> </a:t>
            </a:r>
          </a:p>
          <a:p>
            <a:pPr marL="0" indent="0">
              <a:buNone/>
            </a:pPr>
            <a:r>
              <a:rPr lang="nb-NO" sz="2200"/>
              <a:t>     tysk, fransk, spansk,</a:t>
            </a:r>
          </a:p>
          <a:p>
            <a:pPr marL="0" indent="0">
              <a:buNone/>
            </a:pPr>
            <a:r>
              <a:rPr lang="nb-NO" sz="2200"/>
              <a:t>     eng. fordypning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074" name="Picture 2" descr="C:\Users\emystad\AppData\Local\Microsoft\Windows\Temporary Internet Files\Content.IE5\4BVSZUBS\exam-cartoo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77072"/>
            <a:ext cx="2545162" cy="268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14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Skriftlig eksamen 5 timer </a:t>
            </a:r>
            <a:br>
              <a:rPr lang="nb-NO" sz="2800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200" dirty="0"/>
              <a:t>Informasjon om trekkfag: </a:t>
            </a:r>
            <a:r>
              <a:rPr lang="nb-NO" sz="2200" dirty="0" smtClean="0"/>
              <a:t>12. </a:t>
            </a:r>
            <a:r>
              <a:rPr lang="nb-NO" sz="2200" dirty="0"/>
              <a:t>mai</a:t>
            </a:r>
          </a:p>
          <a:p>
            <a:pPr marL="400050" lvl="1" indent="0">
              <a:buNone/>
            </a:pPr>
            <a:r>
              <a:rPr lang="nb-NO" sz="2200" dirty="0" smtClean="0"/>
              <a:t>16. </a:t>
            </a:r>
            <a:r>
              <a:rPr lang="nb-NO" sz="2200" dirty="0"/>
              <a:t>mai: matematikkeksamen </a:t>
            </a:r>
          </a:p>
          <a:p>
            <a:pPr marL="400050" lvl="1" indent="0">
              <a:buNone/>
            </a:pPr>
            <a:r>
              <a:rPr lang="nb-NO" sz="2200" dirty="0"/>
              <a:t>18. mai: forberedelse engelskeksamen</a:t>
            </a:r>
          </a:p>
          <a:p>
            <a:pPr marL="400050" lvl="1" indent="0">
              <a:buNone/>
            </a:pPr>
            <a:r>
              <a:rPr lang="nb-NO" sz="2200" dirty="0"/>
              <a:t>19. mai: engelskeksamen</a:t>
            </a:r>
          </a:p>
          <a:p>
            <a:pPr marL="400050" lvl="1" indent="0">
              <a:buNone/>
            </a:pPr>
            <a:r>
              <a:rPr lang="nb-NO" sz="2200" dirty="0" smtClean="0"/>
              <a:t>22. </a:t>
            </a:r>
            <a:r>
              <a:rPr lang="nb-NO" sz="2200" dirty="0"/>
              <a:t>mai: forberedelse norskeksamen</a:t>
            </a:r>
          </a:p>
          <a:p>
            <a:pPr marL="400050" lvl="1" indent="0">
              <a:buNone/>
            </a:pPr>
            <a:r>
              <a:rPr lang="nb-NO" sz="2200" dirty="0" smtClean="0"/>
              <a:t>23. </a:t>
            </a:r>
            <a:r>
              <a:rPr lang="nb-NO" sz="2200" dirty="0"/>
              <a:t>mai: hovedmålseksamen</a:t>
            </a:r>
          </a:p>
          <a:p>
            <a:pPr marL="400050" lvl="1" indent="0">
              <a:buNone/>
            </a:pPr>
            <a:r>
              <a:rPr lang="nb-NO" sz="2200" dirty="0" smtClean="0"/>
              <a:t>24. </a:t>
            </a:r>
            <a:r>
              <a:rPr lang="nb-NO" sz="2200" dirty="0"/>
              <a:t>mai: sidemålseksamen</a:t>
            </a:r>
          </a:p>
          <a:p>
            <a:pPr marL="0" indent="0">
              <a:buNone/>
            </a:pPr>
            <a:endParaRPr lang="nb-NO" sz="900" dirty="0"/>
          </a:p>
          <a:p>
            <a:pPr lvl="1"/>
            <a:r>
              <a:rPr lang="nb-NO" sz="2200" dirty="0"/>
              <a:t>Tid: 9.00 -14.00 + 15 min.</a:t>
            </a:r>
          </a:p>
          <a:p>
            <a:pPr lvl="2"/>
            <a:r>
              <a:rPr lang="nb-NO" sz="2200" dirty="0"/>
              <a:t>Møte minst 15 minutter før</a:t>
            </a:r>
          </a:p>
          <a:p>
            <a:pPr marL="914400" lvl="2" indent="0">
              <a:buNone/>
            </a:pPr>
            <a:endParaRPr lang="nb-NO" sz="900" dirty="0"/>
          </a:p>
          <a:p>
            <a:pPr lvl="1"/>
            <a:r>
              <a:rPr lang="nb-NO" sz="2200" dirty="0"/>
              <a:t>Sensur faller </a:t>
            </a:r>
            <a:r>
              <a:rPr lang="nb-NO" sz="2200" dirty="0" smtClean="0"/>
              <a:t>20. </a:t>
            </a:r>
            <a:r>
              <a:rPr lang="nb-NO" sz="2200" dirty="0"/>
              <a:t>juni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Hjelpemidler til skriftlig 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/>
              <a:t>På eksamen i norsk og engelsk er alle hjelpemidler tillatt. 	         - Unntatt verktøy som tillater kommunikasjon 			og oversettelsesprogrammer</a:t>
            </a:r>
          </a:p>
          <a:p>
            <a:pPr marL="0" indent="0">
              <a:buNone/>
            </a:pPr>
            <a:endParaRPr lang="nb-NO" sz="900"/>
          </a:p>
          <a:p>
            <a:r>
              <a:rPr lang="nb-NO" sz="2200"/>
              <a:t>Matematikkeksamen består av to deler:</a:t>
            </a:r>
          </a:p>
          <a:p>
            <a:pPr marL="0" indent="0">
              <a:buNone/>
            </a:pPr>
            <a:r>
              <a:rPr lang="nb-NO" sz="2200"/>
              <a:t>	Del 1 – Skrivesaker, passer, linjal og vinkelmåler er 		 tillatt</a:t>
            </a:r>
          </a:p>
          <a:p>
            <a:pPr marL="0" indent="0">
              <a:buNone/>
            </a:pPr>
            <a:r>
              <a:rPr lang="nb-NO" sz="2200"/>
              <a:t>	</a:t>
            </a:r>
          </a:p>
          <a:p>
            <a:pPr marL="0" indent="0">
              <a:buNone/>
            </a:pPr>
            <a:r>
              <a:rPr lang="nb-NO" sz="2200"/>
              <a:t>	Del 2 – Alle hjelpemidler er tillatt, med unntak av 			 Internett eller andre verktøy som tillater 			 kommunikasjon</a:t>
            </a:r>
          </a:p>
          <a:p>
            <a:pPr marL="0" indent="0">
              <a:buNone/>
            </a:pPr>
            <a:r>
              <a:rPr lang="nb-NO"/>
              <a:t>	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01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Annen viktig informasjon om 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68375" y="2197100"/>
            <a:ext cx="7747000" cy="3896196"/>
          </a:xfrm>
        </p:spPr>
        <p:txBody>
          <a:bodyPr/>
          <a:lstStyle/>
          <a:p>
            <a:r>
              <a:rPr lang="nb-NO" sz="2200" dirty="0"/>
              <a:t>Elevene møter tidsnok til eksamen, minst 15 minutter før</a:t>
            </a:r>
          </a:p>
          <a:p>
            <a:pPr marL="0" indent="0">
              <a:buNone/>
            </a:pPr>
            <a:endParaRPr lang="nb-NO" sz="900" dirty="0"/>
          </a:p>
          <a:p>
            <a:r>
              <a:rPr lang="nb-NO" sz="2200" dirty="0"/>
              <a:t>Hvis en elev kommer før 10.00, kan kandidaten få avlegge eksamen, men får ikke igjen tid. Hvis etter 10.00, ikke eksamen</a:t>
            </a:r>
          </a:p>
          <a:p>
            <a:pPr marL="0" indent="0">
              <a:buNone/>
            </a:pPr>
            <a:endParaRPr lang="nb-NO" sz="900" dirty="0"/>
          </a:p>
          <a:p>
            <a:r>
              <a:rPr lang="nb-NO" sz="2200" dirty="0"/>
              <a:t>Blir eleven syk, må skolen straks få beskjed og legeerklæring må fremvises. Beskjed gis kontoret senest 8.30.</a:t>
            </a:r>
          </a:p>
          <a:p>
            <a:pPr marL="0" indent="0">
              <a:buNone/>
            </a:pPr>
            <a:endParaRPr lang="nb-NO" sz="900" dirty="0"/>
          </a:p>
          <a:p>
            <a:r>
              <a:rPr lang="nb-NO" sz="2200" dirty="0"/>
              <a:t>Hvis en elev blir tatt i fusk underveis eller etter </a:t>
            </a:r>
            <a:r>
              <a:rPr lang="nb-NO" sz="2200" dirty="0" smtClean="0"/>
              <a:t>eksamen, </a:t>
            </a:r>
            <a:r>
              <a:rPr lang="nb-NO" sz="2200" dirty="0"/>
              <a:t>vil eleven miste eksamenskarakteren og standpunktkarakteren i faget!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4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Utvidet tid på skriftlig 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/>
              <a:t>Elever som av ulike grunner har behov for utvidet tid til skriftlig eksamen, kan søke rektor om dette. Legeerklæring må framvises.</a:t>
            </a:r>
          </a:p>
          <a:p>
            <a:pPr marL="0" indent="0">
              <a:buNone/>
            </a:pPr>
            <a:endParaRPr lang="nb-NO" sz="2200" dirty="0"/>
          </a:p>
          <a:p>
            <a:r>
              <a:rPr lang="nb-NO" sz="2200" dirty="0"/>
              <a:t>Søknad om utvidet tid må være rektor i hende 1. mai </a:t>
            </a:r>
            <a:r>
              <a:rPr lang="nb-NO" sz="2200" dirty="0" smtClean="0"/>
              <a:t>2017.</a:t>
            </a:r>
            <a:endParaRPr lang="nb-NO" sz="2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48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Muntlig eksamen: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600" y="2276872"/>
            <a:ext cx="7747000" cy="3670300"/>
          </a:xfrm>
        </p:spPr>
        <p:txBody>
          <a:bodyPr/>
          <a:lstStyle/>
          <a:p>
            <a:r>
              <a:rPr lang="nb-NO" sz="2200" dirty="0"/>
              <a:t>Muntlig: enten norsk, matematikk, engelsk, naturfag, samfunnsfag, </a:t>
            </a:r>
            <a:r>
              <a:rPr lang="nb-NO" sz="2200" dirty="0" err="1"/>
              <a:t>krle</a:t>
            </a:r>
            <a:r>
              <a:rPr lang="nb-NO" sz="2200" dirty="0"/>
              <a:t> eller fransk, tysk, spansk, engelsk fordypning</a:t>
            </a:r>
          </a:p>
          <a:p>
            <a:pPr marL="0" indent="0">
              <a:buNone/>
            </a:pPr>
            <a:endParaRPr lang="nb-NO" sz="2200" dirty="0"/>
          </a:p>
          <a:p>
            <a:pPr lvl="1"/>
            <a:r>
              <a:rPr lang="nb-NO" sz="2200" dirty="0"/>
              <a:t>Opplysning om trekkfag </a:t>
            </a:r>
            <a:r>
              <a:rPr lang="nb-NO" sz="2200" dirty="0" smtClean="0"/>
              <a:t>13. </a:t>
            </a:r>
            <a:r>
              <a:rPr lang="nb-NO" sz="2200" dirty="0"/>
              <a:t>juni og </a:t>
            </a:r>
            <a:r>
              <a:rPr lang="nb-NO" sz="2200" dirty="0" smtClean="0"/>
              <a:t>16. </a:t>
            </a:r>
            <a:r>
              <a:rPr lang="nb-NO" sz="2200" dirty="0"/>
              <a:t>juni</a:t>
            </a:r>
          </a:p>
          <a:p>
            <a:pPr lvl="1"/>
            <a:r>
              <a:rPr lang="nb-NO" sz="2200" dirty="0"/>
              <a:t>Forberedelse én lesedag + én veiledningsdag</a:t>
            </a:r>
          </a:p>
          <a:p>
            <a:pPr lvl="1"/>
            <a:r>
              <a:rPr lang="nb-NO" sz="2200" dirty="0"/>
              <a:t>Eksamensdato: </a:t>
            </a:r>
            <a:r>
              <a:rPr lang="nb-NO" sz="2200" dirty="0" smtClean="0"/>
              <a:t>15. </a:t>
            </a:r>
            <a:r>
              <a:rPr lang="nb-NO" sz="2200" dirty="0"/>
              <a:t>eller </a:t>
            </a:r>
            <a:r>
              <a:rPr lang="nb-NO" sz="2200" dirty="0" smtClean="0"/>
              <a:t>20. </a:t>
            </a:r>
            <a:r>
              <a:rPr lang="nb-NO" sz="2200" dirty="0"/>
              <a:t>juni </a:t>
            </a:r>
          </a:p>
          <a:p>
            <a:pPr lvl="1"/>
            <a:r>
              <a:rPr lang="nb-NO" sz="2200" dirty="0"/>
              <a:t>En eksaminator = faglærer og en sensor (fra en annen skole)</a:t>
            </a:r>
          </a:p>
          <a:p>
            <a:pPr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/>
              <a:t>VGS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/>
              <a:t>Nøkkelinformasjon om inntaksregler, poengberegning og svar på tilbud om plass: vilbli.no</a:t>
            </a:r>
          </a:p>
          <a:p>
            <a:pPr marL="0" indent="0">
              <a:buNone/>
            </a:pPr>
            <a:endParaRPr lang="nb-NO" sz="2400"/>
          </a:p>
          <a:p>
            <a:r>
              <a:rPr lang="nb-NO" sz="2400"/>
              <a:t>Svar på skoleplass får elevene på </a:t>
            </a:r>
            <a:r>
              <a:rPr lang="nb-NO" sz="2400" err="1"/>
              <a:t>sms</a:t>
            </a:r>
            <a:r>
              <a:rPr lang="nb-NO" sz="2400"/>
              <a:t> 10. – 12. juli: de fleste har </a:t>
            </a:r>
            <a:r>
              <a:rPr lang="nb-NO" sz="2400" err="1"/>
              <a:t>forhåndssvart</a:t>
            </a:r>
            <a:r>
              <a:rPr lang="nb-NO" sz="2400"/>
              <a:t>. </a:t>
            </a:r>
          </a:p>
          <a:p>
            <a:pPr marL="0" indent="0">
              <a:buNone/>
            </a:pPr>
            <a:endParaRPr lang="nb-NO" sz="2400"/>
          </a:p>
          <a:p>
            <a:r>
              <a:rPr lang="nb-NO" sz="2400"/>
              <a:t>Andreinntak i august.</a:t>
            </a:r>
          </a:p>
          <a:p>
            <a:endParaRPr lang="nb-NO" sz="2400"/>
          </a:p>
          <a:p>
            <a:pPr marL="0" indent="0">
              <a:buNone/>
            </a:pPr>
            <a:endParaRPr lang="nb-NO" sz="2400"/>
          </a:p>
          <a:p>
            <a:endParaRPr lang="nb-NO" sz="2400"/>
          </a:p>
        </p:txBody>
      </p:sp>
    </p:spTree>
    <p:extLst>
      <p:ext uri="{BB962C8B-B14F-4D97-AF65-F5344CB8AC3E}">
        <p14:creationId xmlns:p14="http://schemas.microsoft.com/office/powerpoint/2010/main" val="3010735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8375" y="1484784"/>
            <a:ext cx="7747000" cy="504056"/>
          </a:xfrm>
        </p:spPr>
        <p:txBody>
          <a:bodyPr/>
          <a:lstStyle/>
          <a:p>
            <a:r>
              <a:rPr lang="nb-NO"/>
              <a:t>Vurdering muntlig 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600" y="1988840"/>
            <a:ext cx="7743775" cy="4248472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nb-NO" sz="2200" dirty="0"/>
              <a:t>Kompetansemålene i læreplanen prøves </a:t>
            </a:r>
          </a:p>
          <a:p>
            <a:pPr marL="0" indent="0" eaLnBrk="1" hangingPunct="1">
              <a:buNone/>
            </a:pPr>
            <a:endParaRPr lang="nb-NO" sz="900" dirty="0"/>
          </a:p>
          <a:p>
            <a:pPr eaLnBrk="1" hangingPunct="1">
              <a:buFont typeface="Arial" pitchFamily="34" charset="0"/>
              <a:buChar char="•"/>
            </a:pPr>
            <a:r>
              <a:rPr lang="nb-NO" sz="2200" dirty="0"/>
              <a:t>Elevene skal gis mulighet til å vise kompetanse i så stor del av faget som mulig.</a:t>
            </a:r>
          </a:p>
          <a:p>
            <a:pPr marL="0" indent="0" eaLnBrk="1" hangingPunct="1">
              <a:buNone/>
            </a:pPr>
            <a:endParaRPr lang="nb-NO" sz="900" dirty="0"/>
          </a:p>
          <a:p>
            <a:pPr eaLnBrk="1" hangingPunct="1">
              <a:buFont typeface="Arial" pitchFamily="34" charset="0"/>
              <a:buChar char="•"/>
            </a:pPr>
            <a:r>
              <a:rPr lang="nb-NO" sz="2200" dirty="0"/>
              <a:t>Eleven kan i prinsippet få spørsmål fra alle kompetansemål i faget. </a:t>
            </a:r>
          </a:p>
          <a:p>
            <a:pPr marL="0" indent="0" eaLnBrk="1" hangingPunct="1">
              <a:buNone/>
            </a:pPr>
            <a:endParaRPr lang="nb-NO" sz="900" dirty="0"/>
          </a:p>
          <a:p>
            <a:r>
              <a:rPr lang="nb-NO" sz="2200" dirty="0"/>
              <a:t>Presentasjonen ikke gjenstand for vurdering, unntatt </a:t>
            </a:r>
            <a:r>
              <a:rPr lang="nb-NO" sz="2200" dirty="0" err="1"/>
              <a:t>kommunikativ</a:t>
            </a:r>
            <a:r>
              <a:rPr lang="nb-NO" sz="2200" dirty="0"/>
              <a:t> kompetanse i språkfag</a:t>
            </a:r>
          </a:p>
          <a:p>
            <a:pPr marL="0" indent="0">
              <a:buNone/>
            </a:pPr>
            <a:endParaRPr lang="nb-NO" sz="900" dirty="0"/>
          </a:p>
          <a:p>
            <a:r>
              <a:rPr lang="nb-NO" sz="2200" dirty="0"/>
              <a:t>Fagsamtalen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8375" y="1484784"/>
            <a:ext cx="7747000" cy="504056"/>
          </a:xfrm>
        </p:spPr>
        <p:txBody>
          <a:bodyPr/>
          <a:lstStyle/>
          <a:p>
            <a:r>
              <a:rPr lang="nb-NO"/>
              <a:t>Klagerett standpunktkarakterer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68375" y="2060848"/>
            <a:ext cx="7747000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dirty="0"/>
              <a:t>Sluttvurdering er enkeltvedtak med klagerett</a:t>
            </a:r>
          </a:p>
          <a:p>
            <a:pPr eaLnBrk="1" hangingPunct="1">
              <a:lnSpc>
                <a:spcPct val="90000"/>
              </a:lnSpc>
            </a:pPr>
            <a:r>
              <a:rPr lang="nb-NO" dirty="0"/>
              <a:t>Eget hefte fra Fylkesmannen med informasjon om klagerettigheter blir sendt hjem med ranselpost:</a:t>
            </a:r>
          </a:p>
          <a:p>
            <a:pPr lvl="1" eaLnBrk="1" hangingPunct="1">
              <a:lnSpc>
                <a:spcPct val="90000"/>
              </a:lnSpc>
            </a:pPr>
            <a:r>
              <a:rPr lang="nb-NO" dirty="0"/>
              <a:t> 10 dagers </a:t>
            </a:r>
            <a:r>
              <a:rPr lang="nb-NO" dirty="0" smtClean="0"/>
              <a:t>klagefrist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nb-NO" dirty="0"/>
          </a:p>
          <a:p>
            <a:pPr eaLnBrk="1" hangingPunct="1">
              <a:lnSpc>
                <a:spcPct val="90000"/>
              </a:lnSpc>
            </a:pPr>
            <a:r>
              <a:rPr lang="nb-NO" dirty="0"/>
              <a:t>Fylkesmannen vurderer ikke om karakteren er riktig, men om læreren har vurdert eleven i forhold til kompetansemålene i </a:t>
            </a:r>
            <a:r>
              <a:rPr lang="nb-NO" dirty="0" smtClean="0"/>
              <a:t>K06</a:t>
            </a:r>
          </a:p>
          <a:p>
            <a:pPr eaLnBrk="1" hangingPunct="1">
              <a:lnSpc>
                <a:spcPct val="90000"/>
              </a:lnSpc>
            </a:pPr>
            <a:endParaRPr lang="nb-NO" dirty="0"/>
          </a:p>
          <a:p>
            <a:pPr eaLnBrk="1" hangingPunct="1">
              <a:lnSpc>
                <a:spcPct val="90000"/>
              </a:lnSpc>
            </a:pPr>
            <a:r>
              <a:rPr lang="nb-NO" dirty="0"/>
              <a:t>Lærerens faglige skjønn overprøves </a:t>
            </a:r>
            <a:r>
              <a:rPr lang="nb-NO" dirty="0" smtClean="0"/>
              <a:t>ikke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b-NO" dirty="0"/>
          </a:p>
          <a:p>
            <a:pPr eaLnBrk="1" hangingPunct="1">
              <a:lnSpc>
                <a:spcPct val="90000"/>
              </a:lnSpc>
            </a:pPr>
            <a:r>
              <a:rPr lang="nb-NO" dirty="0"/>
              <a:t>Får eleven medhold, sendes saken tilbake til skolen der rektor og faglærer foretar en ny vurdering, og rektor setter endelig karakter. </a:t>
            </a:r>
          </a:p>
          <a:p>
            <a:pPr eaLnBrk="1" hangingPunct="1">
              <a:lnSpc>
                <a:spcPct val="90000"/>
              </a:lnSpc>
            </a:pPr>
            <a:r>
              <a:rPr lang="nb-NO" dirty="0"/>
              <a:t>Elever under 15 år må ha foresattes skriftlige samtykke </a:t>
            </a:r>
          </a:p>
          <a:p>
            <a:pPr marL="0" indent="0">
              <a:buNone/>
            </a:pPr>
            <a:endParaRPr lang="nb-NO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Klagerett 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dirty="0"/>
              <a:t>Skriftlig eksamenskarakter ingen begrunnelse nødvendig</a:t>
            </a:r>
          </a:p>
          <a:p>
            <a:pPr eaLnBrk="1" hangingPunct="1"/>
            <a:r>
              <a:rPr lang="nb-NO" dirty="0"/>
              <a:t>Skriftlig melding om klage sendes/gis direkte til </a:t>
            </a:r>
            <a:r>
              <a:rPr lang="nb-NO" dirty="0" smtClean="0"/>
              <a:t>rektor (</a:t>
            </a:r>
            <a:r>
              <a:rPr lang="nb-NO" dirty="0" err="1" smtClean="0"/>
              <a:t>ass.rektor</a:t>
            </a:r>
            <a:r>
              <a:rPr lang="nb-NO" dirty="0" smtClean="0"/>
              <a:t>)</a:t>
            </a:r>
            <a:endParaRPr lang="nb-NO" dirty="0"/>
          </a:p>
          <a:p>
            <a:pPr marL="0" indent="0" eaLnBrk="1" hangingPunct="1">
              <a:buNone/>
            </a:pPr>
            <a:endParaRPr lang="nb-NO" dirty="0"/>
          </a:p>
          <a:p>
            <a:pPr eaLnBrk="1" hangingPunct="1"/>
            <a:r>
              <a:rPr lang="nb-NO" dirty="0"/>
              <a:t>Ved muntlig eksamen kan det kun </a:t>
            </a:r>
            <a:r>
              <a:rPr lang="nb-NO" dirty="0" smtClean="0"/>
              <a:t>klages </a:t>
            </a:r>
            <a:r>
              <a:rPr lang="nb-NO" dirty="0"/>
              <a:t>på formelle feil som kan ha hatt betydning for resultatet av prøven. Uttalelser fra sensor og eksaminator sendes Fylkesmannen sammen med klagen. 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Skolens varslingsplikt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z="2200"/>
              <a:t>Eleven og foresatte skal ha fått skriftlig varsel dersom eleven står i fare for ikke å få standpunktkarakter i ett eller flere fag på grunn av stort fravær eller av andre årsaker</a:t>
            </a:r>
          </a:p>
          <a:p>
            <a:pPr eaLnBrk="1" hangingPunct="1"/>
            <a:endParaRPr lang="nb-NO" sz="2200"/>
          </a:p>
          <a:p>
            <a:pPr eaLnBrk="1" hangingPunct="1">
              <a:buFont typeface="Wingdings 2" pitchFamily="18" charset="2"/>
              <a:buNone/>
            </a:pPr>
            <a:r>
              <a:rPr lang="nb-NO" sz="2200"/>
              <a:t>                            eller </a:t>
            </a:r>
          </a:p>
          <a:p>
            <a:pPr eaLnBrk="1" hangingPunct="1">
              <a:buFont typeface="Wingdings 2" pitchFamily="18" charset="2"/>
              <a:buNone/>
            </a:pPr>
            <a:endParaRPr lang="nb-NO" sz="2200"/>
          </a:p>
          <a:p>
            <a:pPr eaLnBrk="1" hangingPunct="1"/>
            <a:r>
              <a:rPr lang="nb-NO" sz="2200"/>
              <a:t>står i fare for å få nedsatt karakter i orden og/eller oppførsel. </a:t>
            </a:r>
          </a:p>
          <a:p>
            <a:pPr>
              <a:buNone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8375" y="1412776"/>
            <a:ext cx="7747000" cy="432048"/>
          </a:xfrm>
        </p:spPr>
        <p:txBody>
          <a:bodyPr/>
          <a:lstStyle/>
          <a:p>
            <a:r>
              <a:rPr lang="nb-NO"/>
              <a:t>Fravær på vitnemålet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600" y="1844824"/>
            <a:ext cx="7920880" cy="4896544"/>
          </a:xfrm>
        </p:spPr>
        <p:txBody>
          <a:bodyPr/>
          <a:lstStyle/>
          <a:p>
            <a:r>
              <a:rPr lang="nb-NO"/>
              <a:t>Alt fravær føres på vitnemålet for tre år</a:t>
            </a:r>
          </a:p>
          <a:p>
            <a:r>
              <a:rPr lang="nb-NO"/>
              <a:t>Det kan søkes om å få slettet inntil 10 hele dager:</a:t>
            </a:r>
          </a:p>
          <a:p>
            <a:pPr marL="857250" lvl="1" indent="-457200">
              <a:buFont typeface="+mj-lt"/>
              <a:buAutoNum type="arabicPeriod"/>
            </a:pPr>
            <a:r>
              <a:rPr lang="nb-NO"/>
              <a:t>Sykdom fra og med den fjerde sykedagen:</a:t>
            </a:r>
          </a:p>
          <a:p>
            <a:pPr marL="1257300" lvl="2" indent="-457200"/>
            <a:r>
              <a:rPr lang="nb-NO"/>
              <a:t>Legeerklæring </a:t>
            </a:r>
          </a:p>
          <a:p>
            <a:pPr marL="1257300" lvl="3" indent="0">
              <a:buNone/>
            </a:pPr>
            <a:r>
              <a:rPr lang="nb-NO"/>
              <a:t>Elever med funksjonsnedsettelse eller kronisk sykdom får likevel unntak fra dette siste punktet og kan stryke fravær fra første sykedag.    </a:t>
            </a:r>
          </a:p>
          <a:p>
            <a:pPr marL="857250" lvl="1" indent="-457200">
              <a:buFont typeface="+mj-lt"/>
              <a:buAutoNum type="arabicPeriod"/>
            </a:pPr>
            <a:r>
              <a:rPr lang="nb-NO"/>
              <a:t>Fravær som skyldes innvilget permisjon etter </a:t>
            </a:r>
            <a:r>
              <a:rPr lang="nb-NO" err="1"/>
              <a:t>Oppl.l</a:t>
            </a:r>
            <a:r>
              <a:rPr lang="nb-NO"/>
              <a:t>. § 2-11.</a:t>
            </a:r>
          </a:p>
          <a:p>
            <a:pPr marL="400050" lvl="1" indent="0">
              <a:buNone/>
            </a:pPr>
            <a:endParaRPr lang="nb-NO"/>
          </a:p>
          <a:p>
            <a:pPr>
              <a:buFont typeface="Arial" pitchFamily="34" charset="0"/>
              <a:buChar char="•"/>
            </a:pPr>
            <a:r>
              <a:rPr lang="nb-NO"/>
              <a:t>Foresatte kan be om at årsak til fraværet blir ført på et vedlegg til vitnemålet</a:t>
            </a:r>
          </a:p>
          <a:p>
            <a:r>
              <a:rPr lang="nb-NO"/>
              <a:t>Søknad angående fravær må være skolens kontor i hende innen mandag 1.6.15. Søknader mottatt etter denne datoen vil ikke bli behandlet.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3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Avslutning av skoleåret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Vitnemålsutdelingen er onsdag </a:t>
            </a:r>
            <a:r>
              <a:rPr lang="nb-NO" dirty="0" smtClean="0"/>
              <a:t>21. </a:t>
            </a:r>
            <a:r>
              <a:rPr lang="nb-NO" dirty="0"/>
              <a:t>juni. Invitasjon kommer senere.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Dette er et obligatorisk arrangement for elevene, da de avspaserer torsdag </a:t>
            </a:r>
            <a:r>
              <a:rPr lang="nb-NO" dirty="0" smtClean="0"/>
              <a:t>22. </a:t>
            </a:r>
            <a:r>
              <a:rPr lang="nb-NO" dirty="0"/>
              <a:t>juni.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Dette er en høytidelig avslutning på ti års skolegang og vi oppfordrer alle foresatte til å sette av kvelden.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02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747000" cy="432048"/>
          </a:xfrm>
        </p:spPr>
        <p:txBody>
          <a:bodyPr/>
          <a:lstStyle/>
          <a:p>
            <a:r>
              <a:rPr lang="nb-NO"/>
              <a:t>Kalender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793961"/>
              </p:ext>
            </p:extLst>
          </p:nvPr>
        </p:nvGraphicFramePr>
        <p:xfrm>
          <a:off x="0" y="4"/>
          <a:ext cx="9119623" cy="823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4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14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26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94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3271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5607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90551">
                <a:tc>
                  <a:txBody>
                    <a:bodyPr/>
                    <a:lstStyle/>
                    <a:p>
                      <a:r>
                        <a:rPr lang="nb-NO" sz="1200" dirty="0"/>
                        <a:t>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9320">
                <a:tc>
                  <a:txBody>
                    <a:bodyPr/>
                    <a:lstStyle/>
                    <a:p>
                      <a:r>
                        <a:rPr lang="nb-NO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27.3</a:t>
                      </a:r>
                      <a:r>
                        <a:rPr lang="nb-NO" sz="1600" baseline="0"/>
                        <a:t>– 31.3</a:t>
                      </a:r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/>
                        <a:t>Tentamen matematikk</a:t>
                      </a:r>
                    </a:p>
                    <a:p>
                      <a:pPr algn="l"/>
                      <a:endParaRPr lang="nb-NO" sz="16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  <a:p>
                      <a:pPr algn="l"/>
                      <a:endParaRPr lang="nb-NO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Tentamen</a:t>
                      </a:r>
                      <a:r>
                        <a:rPr lang="nb-NO" sz="1600" baseline="0" dirty="0" smtClean="0"/>
                        <a:t> bokmål, del 1</a:t>
                      </a:r>
                      <a:endParaRPr lang="nb-NO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>
                        <a:solidFill>
                          <a:srgbClr val="000000"/>
                        </a:solidFill>
                        <a:latin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7113">
                <a:tc>
                  <a:txBody>
                    <a:bodyPr/>
                    <a:lstStyle/>
                    <a:p>
                      <a:r>
                        <a:rPr lang="nb-NO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  3.4.</a:t>
                      </a:r>
                      <a:r>
                        <a:rPr lang="nb-NO" sz="1600" baseline="0"/>
                        <a:t>– 7.4 </a:t>
                      </a:r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Tentamen</a:t>
                      </a:r>
                      <a:r>
                        <a:rPr lang="nb-NO" sz="1600" baseline="0" dirty="0" smtClean="0"/>
                        <a:t> bokmål, del 2</a:t>
                      </a:r>
                      <a:endParaRPr lang="nb-NO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/>
                        <a:t>Tentamen</a:t>
                      </a:r>
                      <a:r>
                        <a:rPr lang="nb-NO" sz="1600" baseline="0"/>
                        <a:t> nynorsk</a:t>
                      </a:r>
                      <a:endParaRPr lang="nb-NO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9320">
                <a:tc>
                  <a:txBody>
                    <a:bodyPr/>
                    <a:lstStyle/>
                    <a:p>
                      <a:r>
                        <a:rPr lang="nb-NO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11.4 - 15.4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PÅSKE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PÅSKE</a:t>
                      </a:r>
                    </a:p>
                    <a:p>
                      <a:pPr algn="l"/>
                      <a:endParaRPr lang="nb-NO" sz="16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nb-NO" sz="1600" dirty="0" smtClean="0"/>
                        <a:t>PÅSKE</a:t>
                      </a:r>
                      <a:endParaRPr lang="nb-NO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nb-NO" sz="1600" dirty="0"/>
                        <a:t>PÅSKE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nb-NO" sz="1600" dirty="0"/>
                        <a:t>PÅSKE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9320">
                <a:tc>
                  <a:txBody>
                    <a:bodyPr/>
                    <a:lstStyle/>
                    <a:p>
                      <a:r>
                        <a:rPr lang="nb-NO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17.4 - 21.4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nb-NO" sz="1600" dirty="0"/>
                        <a:t>PÅSKE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/>
                        <a:t>Tentamen engelsk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2202">
                <a:tc>
                  <a:txBody>
                    <a:bodyPr/>
                    <a:lstStyle/>
                    <a:p>
                      <a:r>
                        <a:rPr lang="nb-NO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24.4 - 28.4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050" dirty="0"/>
                        <a:t>Frist utvidet tid på eksamen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1892">
                <a:tc>
                  <a:txBody>
                    <a:bodyPr/>
                    <a:lstStyle/>
                    <a:p>
                      <a:r>
                        <a:rPr lang="nb-NO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  1.5 - 5.5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/>
                        <a:t>FRIDAG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>
                          <a:solidFill>
                            <a:srgbClr val="000000"/>
                          </a:solidFill>
                          <a:latin typeface="Arial" charset="0"/>
                        </a:rPr>
                        <a:t>Tentamen i </a:t>
                      </a:r>
                      <a:r>
                        <a:rPr lang="nb-NO" sz="1600" dirty="0" err="1" smtClean="0">
                          <a:solidFill>
                            <a:srgbClr val="000000"/>
                          </a:solidFill>
                          <a:latin typeface="Arial" charset="0"/>
                        </a:rPr>
                        <a:t>fr.språk</a:t>
                      </a:r>
                      <a:endParaRPr lang="nb-NO" sz="1600" dirty="0" smtClean="0">
                        <a:solidFill>
                          <a:srgbClr val="000000"/>
                        </a:solidFill>
                        <a:latin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4245">
                <a:tc>
                  <a:txBody>
                    <a:bodyPr/>
                    <a:lstStyle/>
                    <a:p>
                      <a:r>
                        <a:rPr lang="nb-NO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 8.5 - 12.5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err="1" smtClean="0"/>
                        <a:t>Opplysn</a:t>
                      </a:r>
                      <a:r>
                        <a:rPr lang="nb-NO" sz="1600" dirty="0" smtClean="0"/>
                        <a:t>. om trekk skriftlig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89320">
                <a:tc>
                  <a:txBody>
                    <a:bodyPr/>
                    <a:lstStyle/>
                    <a:p>
                      <a:r>
                        <a:rPr lang="nb-NO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15.5 - 19.5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Eksamen matematikk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17.05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/>
                        <a:t>Eksamen engelsk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09921">
                <a:tc>
                  <a:txBody>
                    <a:bodyPr/>
                    <a:lstStyle/>
                    <a:p>
                      <a:r>
                        <a:rPr lang="nb-NO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22.5 - 26.5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/>
                        <a:t>Eksamen bokmål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/>
                        <a:t>Eksamen nynorsk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 err="1" smtClean="0"/>
                        <a:t>Kr.Himmelfart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 smtClean="0"/>
                        <a:t>Fri</a:t>
                      </a:r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6978">
                <a:tc>
                  <a:txBody>
                    <a:bodyPr/>
                    <a:lstStyle/>
                    <a:p>
                      <a:r>
                        <a:rPr lang="nb-NO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29.5 - 2.6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/>
                        <a:t>Frist </a:t>
                      </a:r>
                      <a:r>
                        <a:rPr lang="nb-NO" sz="1600" dirty="0" smtClean="0"/>
                        <a:t>fravær</a:t>
                      </a:r>
                    </a:p>
                    <a:p>
                      <a:pPr algn="l"/>
                      <a:r>
                        <a:rPr lang="nb-NO" sz="1600" dirty="0" smtClean="0"/>
                        <a:t>Trekk prøvemuntlig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 smtClean="0"/>
                        <a:t>Forberedelse prøvemuntlig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 smtClean="0"/>
                        <a:t>Prøvemuntlig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89320">
                <a:tc>
                  <a:txBody>
                    <a:bodyPr/>
                    <a:lstStyle/>
                    <a:p>
                      <a:r>
                        <a:rPr lang="nb-NO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5.6 - 9.6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2202">
                <a:tc>
                  <a:txBody>
                    <a:bodyPr/>
                    <a:lstStyle/>
                    <a:p>
                      <a:r>
                        <a:rPr lang="nb-NO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12.6 - 16.6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Muntlig eksamen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72692">
                <a:tc>
                  <a:txBody>
                    <a:bodyPr/>
                    <a:lstStyle/>
                    <a:p>
                      <a:r>
                        <a:rPr lang="nb-NO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19.6 - 23.6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Muntlig eksamen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/>
                        <a:t>Vitnemål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/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/>
                        <a:t>Sommerferie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65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b-NO"/>
          </a:p>
          <a:p>
            <a:pPr marL="0" indent="0" algn="ctr">
              <a:buNone/>
            </a:pPr>
            <a:endParaRPr lang="nb-NO"/>
          </a:p>
          <a:p>
            <a:pPr marL="0" indent="0" algn="ctr">
              <a:buNone/>
            </a:pPr>
            <a:r>
              <a:rPr lang="nb-NO" sz="4000"/>
              <a:t>LYKKE TIL</a:t>
            </a:r>
          </a:p>
          <a:p>
            <a:pPr marL="0" indent="0" algn="ctr">
              <a:buNone/>
            </a:pPr>
            <a:endParaRPr lang="nb-NO" sz="400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124" name="Picture 4" descr="C:\Users\emystad\AppData\Local\Microsoft\Windows\Temporary Internet Files\Content.IE5\WFHI5XW7\baloons-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44824"/>
            <a:ext cx="2137126" cy="327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326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747000" cy="432048"/>
          </a:xfrm>
        </p:spPr>
        <p:txBody>
          <a:bodyPr/>
          <a:lstStyle/>
          <a:p>
            <a:r>
              <a:rPr lang="nb-NO"/>
              <a:t>Kalender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793961"/>
              </p:ext>
            </p:extLst>
          </p:nvPr>
        </p:nvGraphicFramePr>
        <p:xfrm>
          <a:off x="0" y="4"/>
          <a:ext cx="9119623" cy="823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4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14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26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94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3271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5607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90551">
                <a:tc>
                  <a:txBody>
                    <a:bodyPr/>
                    <a:lstStyle/>
                    <a:p>
                      <a:r>
                        <a:rPr lang="nb-NO" sz="1200" dirty="0"/>
                        <a:t>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9320">
                <a:tc>
                  <a:txBody>
                    <a:bodyPr/>
                    <a:lstStyle/>
                    <a:p>
                      <a:r>
                        <a:rPr lang="nb-NO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27.3</a:t>
                      </a:r>
                      <a:r>
                        <a:rPr lang="nb-NO" sz="1600" baseline="0"/>
                        <a:t>– 31.3</a:t>
                      </a:r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/>
                        <a:t>Tentamen matematikk</a:t>
                      </a:r>
                    </a:p>
                    <a:p>
                      <a:pPr algn="l"/>
                      <a:endParaRPr lang="nb-NO" sz="16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  <a:p>
                      <a:pPr algn="l"/>
                      <a:endParaRPr lang="nb-NO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Tentamen</a:t>
                      </a:r>
                      <a:r>
                        <a:rPr lang="nb-NO" sz="1600" baseline="0" dirty="0" smtClean="0"/>
                        <a:t> bokmål, del 1</a:t>
                      </a:r>
                      <a:endParaRPr lang="nb-NO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>
                        <a:solidFill>
                          <a:srgbClr val="000000"/>
                        </a:solidFill>
                        <a:latin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7113">
                <a:tc>
                  <a:txBody>
                    <a:bodyPr/>
                    <a:lstStyle/>
                    <a:p>
                      <a:r>
                        <a:rPr lang="nb-NO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  3.4.</a:t>
                      </a:r>
                      <a:r>
                        <a:rPr lang="nb-NO" sz="1600" baseline="0"/>
                        <a:t>– 7.4 </a:t>
                      </a:r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Tentamen</a:t>
                      </a:r>
                      <a:r>
                        <a:rPr lang="nb-NO" sz="1600" baseline="0" dirty="0" smtClean="0"/>
                        <a:t> bokmål, del 2</a:t>
                      </a:r>
                      <a:endParaRPr lang="nb-NO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/>
                        <a:t>Tentamen</a:t>
                      </a:r>
                      <a:r>
                        <a:rPr lang="nb-NO" sz="1600" baseline="0"/>
                        <a:t> nynorsk</a:t>
                      </a:r>
                      <a:endParaRPr lang="nb-NO" sz="16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9320">
                <a:tc>
                  <a:txBody>
                    <a:bodyPr/>
                    <a:lstStyle/>
                    <a:p>
                      <a:r>
                        <a:rPr lang="nb-NO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11.4 - 15.4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PÅSKE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PÅSKE</a:t>
                      </a:r>
                    </a:p>
                    <a:p>
                      <a:pPr algn="l"/>
                      <a:endParaRPr lang="nb-NO" sz="16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nb-NO" sz="1600" dirty="0" smtClean="0"/>
                        <a:t>PÅSKE</a:t>
                      </a:r>
                      <a:endParaRPr lang="nb-NO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nb-NO" sz="1600" dirty="0"/>
                        <a:t>PÅSKE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nb-NO" sz="1600" dirty="0"/>
                        <a:t>PÅSKE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9320">
                <a:tc>
                  <a:txBody>
                    <a:bodyPr/>
                    <a:lstStyle/>
                    <a:p>
                      <a:r>
                        <a:rPr lang="nb-NO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17.4 - 21.4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nb-NO" sz="1600" dirty="0"/>
                        <a:t>PÅSKE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/>
                        <a:t>Tentamen engelsk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2202">
                <a:tc>
                  <a:txBody>
                    <a:bodyPr/>
                    <a:lstStyle/>
                    <a:p>
                      <a:r>
                        <a:rPr lang="nb-NO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24.4 - 28.4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050" dirty="0"/>
                        <a:t>Frist utvidet tid på eksamen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1892">
                <a:tc>
                  <a:txBody>
                    <a:bodyPr/>
                    <a:lstStyle/>
                    <a:p>
                      <a:r>
                        <a:rPr lang="nb-NO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  1.5 - 5.5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/>
                        <a:t>FRIDAG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>
                          <a:solidFill>
                            <a:srgbClr val="000000"/>
                          </a:solidFill>
                          <a:latin typeface="Arial" charset="0"/>
                        </a:rPr>
                        <a:t>Tentamen i </a:t>
                      </a:r>
                      <a:r>
                        <a:rPr lang="nb-NO" sz="1600" dirty="0" err="1" smtClean="0">
                          <a:solidFill>
                            <a:srgbClr val="000000"/>
                          </a:solidFill>
                          <a:latin typeface="Arial" charset="0"/>
                        </a:rPr>
                        <a:t>fr.språk</a:t>
                      </a:r>
                      <a:endParaRPr lang="nb-NO" sz="1600" dirty="0" smtClean="0">
                        <a:solidFill>
                          <a:srgbClr val="000000"/>
                        </a:solidFill>
                        <a:latin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4245">
                <a:tc>
                  <a:txBody>
                    <a:bodyPr/>
                    <a:lstStyle/>
                    <a:p>
                      <a:r>
                        <a:rPr lang="nb-NO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 8.5 - 12.5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err="1" smtClean="0"/>
                        <a:t>Opplysn</a:t>
                      </a:r>
                      <a:r>
                        <a:rPr lang="nb-NO" sz="1600" dirty="0" smtClean="0"/>
                        <a:t>. om trekk skriftlig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89320">
                <a:tc>
                  <a:txBody>
                    <a:bodyPr/>
                    <a:lstStyle/>
                    <a:p>
                      <a:r>
                        <a:rPr lang="nb-NO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15.5 - 19.5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Eksamen matematikk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17.05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/>
                        <a:t>Eksamen engelsk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09921">
                <a:tc>
                  <a:txBody>
                    <a:bodyPr/>
                    <a:lstStyle/>
                    <a:p>
                      <a:r>
                        <a:rPr lang="nb-NO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22.5 - 26.5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/>
                        <a:t>Eksamen bokmål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/>
                        <a:t>Eksamen nynorsk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 err="1" smtClean="0"/>
                        <a:t>Kr.Himmelfart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 smtClean="0"/>
                        <a:t>Fri</a:t>
                      </a:r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6978">
                <a:tc>
                  <a:txBody>
                    <a:bodyPr/>
                    <a:lstStyle/>
                    <a:p>
                      <a:r>
                        <a:rPr lang="nb-NO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29.5 - 2.6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/>
                        <a:t>Frist </a:t>
                      </a:r>
                      <a:r>
                        <a:rPr lang="nb-NO" sz="1600" dirty="0" smtClean="0"/>
                        <a:t>fravær</a:t>
                      </a:r>
                    </a:p>
                    <a:p>
                      <a:pPr algn="l"/>
                      <a:r>
                        <a:rPr lang="nb-NO" sz="1600" dirty="0" smtClean="0"/>
                        <a:t>Trekk prøvemuntlig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 smtClean="0"/>
                        <a:t>Forberedelse prøvemuntlig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 smtClean="0"/>
                        <a:t>Prøvemuntlig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89320">
                <a:tc>
                  <a:txBody>
                    <a:bodyPr/>
                    <a:lstStyle/>
                    <a:p>
                      <a:r>
                        <a:rPr lang="nb-NO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5.6 - 9.6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2202">
                <a:tc>
                  <a:txBody>
                    <a:bodyPr/>
                    <a:lstStyle/>
                    <a:p>
                      <a:r>
                        <a:rPr lang="nb-NO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12.6 - 16.6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Muntlig eksamen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72692">
                <a:tc>
                  <a:txBody>
                    <a:bodyPr/>
                    <a:lstStyle/>
                    <a:p>
                      <a:r>
                        <a:rPr lang="nb-NO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/>
                        <a:t>19.6 - 23.6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/>
                        <a:t>Muntlig eksamen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/>
                        <a:t>Vitnemål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/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dirty="0"/>
                        <a:t>Sommerferie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16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1844824"/>
            <a:ext cx="7743775" cy="1550794"/>
          </a:xfrm>
        </p:spPr>
        <p:txBody>
          <a:bodyPr/>
          <a:lstStyle/>
          <a:p>
            <a:r>
              <a:rPr lang="nb-NO" sz="3600" b="1"/>
              <a:t>Informasjon om vurdering:</a:t>
            </a:r>
            <a:r>
              <a:rPr lang="nb-NO" sz="3600"/>
              <a:t/>
            </a:r>
            <a:br>
              <a:rPr lang="nb-NO" sz="3600"/>
            </a:br>
            <a:r>
              <a:rPr lang="nb-NO" sz="3600"/>
              <a:t/>
            </a:r>
            <a:br>
              <a:rPr lang="nb-NO" sz="3600"/>
            </a:br>
            <a:r>
              <a:rPr lang="nb-NO" sz="3600"/>
              <a:t>underveisvurdering – sluttvurdering</a:t>
            </a:r>
            <a:br>
              <a:rPr lang="nb-NO" sz="3600"/>
            </a:br>
            <a:endParaRPr lang="nb-NO" sz="360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6DD8B-6B74-4E13-A81B-1AA1482938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056" name="Picture 8" descr="C:\Users\emystad\AppData\Local\Microsoft\Windows\Temporary Internet Files\Content.IE5\4BVSZUBS\Wordle_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17032"/>
            <a:ext cx="3499098" cy="206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7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Sluttvurdering = standpunktkarakterer og 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68375" y="2197100"/>
            <a:ext cx="7747000" cy="4040212"/>
          </a:xfrm>
        </p:spPr>
        <p:txBody>
          <a:bodyPr/>
          <a:lstStyle/>
          <a:p>
            <a:pPr marL="0" indent="0" fontAlgn="t">
              <a:buNone/>
            </a:pPr>
            <a:r>
              <a:rPr lang="nn-NO" sz="2400" b="1" dirty="0"/>
              <a:t>§ 3-17.</a:t>
            </a:r>
            <a:r>
              <a:rPr lang="nn-NO" sz="2400" dirty="0"/>
              <a:t> </a:t>
            </a:r>
            <a:r>
              <a:rPr lang="nn-NO" sz="2400" i="1" dirty="0"/>
              <a:t>Sluttvurdering i fag</a:t>
            </a:r>
            <a:r>
              <a:rPr lang="nn-NO" sz="2400" dirty="0"/>
              <a:t> </a:t>
            </a:r>
          </a:p>
          <a:p>
            <a:pPr fontAlgn="t"/>
            <a:r>
              <a:rPr lang="nn-NO" sz="2200" dirty="0"/>
              <a:t>Sluttvurderinga skal gi informasjon om kompetansen til eleven, </a:t>
            </a:r>
            <a:r>
              <a:rPr lang="nn-NO" sz="2200" dirty="0" smtClean="0"/>
              <a:t>ved </a:t>
            </a:r>
            <a:r>
              <a:rPr lang="nn-NO" sz="2200" dirty="0" err="1" smtClean="0"/>
              <a:t>avslutningen</a:t>
            </a:r>
            <a:r>
              <a:rPr lang="nn-NO" sz="2200" dirty="0" smtClean="0"/>
              <a:t> </a:t>
            </a:r>
            <a:r>
              <a:rPr lang="nn-NO" sz="2200" dirty="0"/>
              <a:t>av opplæringa i fag i </a:t>
            </a:r>
            <a:r>
              <a:rPr lang="nn-NO" sz="2200" dirty="0" smtClean="0"/>
              <a:t>læreplanverket. </a:t>
            </a:r>
            <a:r>
              <a:rPr lang="nb-NO" sz="2200" dirty="0" smtClean="0"/>
              <a:t>Forutsetningene </a:t>
            </a:r>
            <a:r>
              <a:rPr lang="nb-NO" sz="2200" dirty="0"/>
              <a:t>til den enkelte, </a:t>
            </a:r>
            <a:r>
              <a:rPr lang="nb-NO" sz="2200" dirty="0" smtClean="0"/>
              <a:t>fravær</a:t>
            </a:r>
            <a:r>
              <a:rPr lang="nb-NO" sz="2200" dirty="0"/>
              <a:t>, eller forhold </a:t>
            </a:r>
            <a:r>
              <a:rPr lang="nb-NO" sz="2200" dirty="0" smtClean="0"/>
              <a:t>knyttet </a:t>
            </a:r>
            <a:r>
              <a:rPr lang="nb-NO" sz="2200" dirty="0"/>
              <a:t>til ordenen og </a:t>
            </a:r>
            <a:r>
              <a:rPr lang="nb-NO" sz="2200" dirty="0" smtClean="0"/>
              <a:t>adferd </a:t>
            </a:r>
            <a:r>
              <a:rPr lang="nb-NO" sz="2200" dirty="0"/>
              <a:t>til eleven, </a:t>
            </a:r>
            <a:r>
              <a:rPr lang="nb-NO" sz="2200" dirty="0" smtClean="0"/>
              <a:t>skal ikke trekkes </a:t>
            </a:r>
            <a:r>
              <a:rPr lang="nb-NO" sz="2200" dirty="0"/>
              <a:t>inn i vurderinga i fag. I faget kroppsøving skal innsatsen til eleven </a:t>
            </a:r>
            <a:r>
              <a:rPr lang="nb-NO" sz="2200" dirty="0" smtClean="0"/>
              <a:t>være en </a:t>
            </a:r>
            <a:r>
              <a:rPr lang="nb-NO" sz="2200" dirty="0"/>
              <a:t>del av grunnlaget for vurdering.</a:t>
            </a:r>
            <a:r>
              <a:rPr lang="nn-NO" sz="2200" dirty="0" smtClean="0"/>
              <a:t> </a:t>
            </a:r>
            <a:r>
              <a:rPr lang="nn-NO" sz="2200" dirty="0"/>
              <a:t>jf. § 3-3. </a:t>
            </a:r>
            <a:endParaRPr lang="nn-NO" sz="2200" dirty="0" smtClean="0"/>
          </a:p>
          <a:p>
            <a:pPr marL="0" indent="0" fontAlgn="t">
              <a:buNone/>
            </a:pPr>
            <a:endParaRPr lang="nn-NO" sz="2200" dirty="0"/>
          </a:p>
          <a:p>
            <a:pPr marL="0" indent="0" fontAlgn="t">
              <a:buNone/>
            </a:pPr>
            <a:endParaRPr lang="nn-NO" sz="900" dirty="0"/>
          </a:p>
          <a:p>
            <a:pPr fontAlgn="t"/>
            <a:r>
              <a:rPr lang="nn-NO" sz="2200" dirty="0" err="1"/>
              <a:t>Sluttvurderinger</a:t>
            </a:r>
            <a:r>
              <a:rPr lang="nn-NO" sz="2200" dirty="0"/>
              <a:t> er enkeltvedtak og kan </a:t>
            </a:r>
            <a:r>
              <a:rPr lang="nn-NO" sz="2200" dirty="0" err="1"/>
              <a:t>påklages</a:t>
            </a:r>
            <a:endParaRPr lang="nn-NO" sz="2200" dirty="0"/>
          </a:p>
          <a:p>
            <a:pPr marL="0" indent="0" fontAlgn="t">
              <a:buNone/>
            </a:pPr>
            <a:endParaRPr lang="nn-NO" sz="900" dirty="0"/>
          </a:p>
          <a:p>
            <a:pPr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Standpunktkarakterer i fag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endParaRPr lang="nn-NO" sz="900" dirty="0"/>
          </a:p>
          <a:p>
            <a:pPr fontAlgn="t"/>
            <a:r>
              <a:rPr lang="nn-NO" sz="2200" dirty="0"/>
              <a:t>Standpunktkarakteren må </a:t>
            </a:r>
            <a:r>
              <a:rPr lang="nn-NO" sz="2200" dirty="0" err="1"/>
              <a:t>baseres</a:t>
            </a:r>
            <a:r>
              <a:rPr lang="nn-NO" sz="2200" dirty="0"/>
              <a:t> på </a:t>
            </a:r>
            <a:r>
              <a:rPr lang="nn-NO" sz="2200" b="1" dirty="0"/>
              <a:t>et bredt vurderingsgrunnlag </a:t>
            </a:r>
            <a:r>
              <a:rPr lang="nn-NO" sz="2200" dirty="0"/>
              <a:t>som samla viser kompetansen eleven har i faget, jf. § </a:t>
            </a:r>
            <a:r>
              <a:rPr lang="nn-NO" sz="2200" dirty="0" smtClean="0"/>
              <a:t>3-8. </a:t>
            </a:r>
          </a:p>
          <a:p>
            <a:pPr fontAlgn="t"/>
            <a:endParaRPr lang="nn-NO" sz="2200" dirty="0" smtClean="0"/>
          </a:p>
          <a:p>
            <a:pPr fontAlgn="t"/>
            <a:r>
              <a:rPr lang="nn-NO" sz="2400" dirty="0" smtClean="0"/>
              <a:t>Eleven </a:t>
            </a:r>
            <a:r>
              <a:rPr lang="nn-NO" sz="2400" dirty="0"/>
              <a:t>skal </a:t>
            </a:r>
            <a:r>
              <a:rPr lang="nn-NO" sz="2400" dirty="0" smtClean="0"/>
              <a:t>være kjent </a:t>
            </a:r>
            <a:r>
              <a:rPr lang="nn-NO" sz="2400" dirty="0"/>
              <a:t>med </a:t>
            </a:r>
            <a:r>
              <a:rPr lang="nn-NO" sz="2400" dirty="0" err="1" smtClean="0"/>
              <a:t>hva</a:t>
            </a:r>
            <a:r>
              <a:rPr lang="nn-NO" sz="2400" dirty="0" smtClean="0"/>
              <a:t> </a:t>
            </a:r>
            <a:r>
              <a:rPr lang="nn-NO" sz="2400" dirty="0"/>
              <a:t>det blir lagt vekt </a:t>
            </a:r>
            <a:r>
              <a:rPr lang="nn-NO" sz="2400" dirty="0" smtClean="0"/>
              <a:t>på når </a:t>
            </a:r>
            <a:r>
              <a:rPr lang="nn-NO" sz="2400" dirty="0" err="1" smtClean="0"/>
              <a:t>standpunktkarakterer</a:t>
            </a:r>
            <a:r>
              <a:rPr lang="nn-NO" sz="2400" dirty="0" smtClean="0"/>
              <a:t> </a:t>
            </a:r>
            <a:r>
              <a:rPr lang="nn-NO" sz="2400" dirty="0" err="1" smtClean="0"/>
              <a:t>settes</a:t>
            </a:r>
            <a:r>
              <a:rPr lang="nn-NO" sz="2400" dirty="0" smtClean="0"/>
              <a:t>.</a:t>
            </a:r>
            <a:endParaRPr lang="nn-NO" sz="2400" dirty="0"/>
          </a:p>
          <a:p>
            <a:pPr marL="0" indent="0" fontAlgn="t">
              <a:buNone/>
            </a:pPr>
            <a:endParaRPr lang="nn-NO" sz="900" dirty="0"/>
          </a:p>
          <a:p>
            <a:pPr fontAlgn="t"/>
            <a:endParaRPr lang="nn-NO" sz="1800" dirty="0"/>
          </a:p>
          <a:p>
            <a:pPr marL="0" indent="0">
              <a:buNone/>
            </a:pPr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9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En ny bestemmelse beskriver sammenhengen mellom underveisvurdering og standpunktkarakteren </a:t>
            </a:r>
            <a:r>
              <a:rPr lang="nb-NO" b="1" dirty="0" smtClean="0"/>
              <a:t>(§ </a:t>
            </a:r>
            <a:r>
              <a:rPr lang="nb-NO" b="1" dirty="0"/>
              <a:t>3-16) </a:t>
            </a:r>
            <a:br>
              <a:rPr lang="nb-NO" b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68375" y="2996952"/>
            <a:ext cx="7747000" cy="2870448"/>
          </a:xfrm>
        </p:spPr>
        <p:txBody>
          <a:bodyPr/>
          <a:lstStyle/>
          <a:p>
            <a:pPr marL="0" indent="0">
              <a:buNone/>
            </a:pPr>
            <a:r>
              <a:rPr lang="nb-NO" sz="2800"/>
              <a:t>Undervegsvurderinga skal </a:t>
            </a:r>
            <a:r>
              <a:rPr lang="nb-NO" sz="2800" err="1"/>
              <a:t>fremje</a:t>
            </a:r>
            <a:r>
              <a:rPr lang="nb-NO" sz="2800"/>
              <a:t> læring og gi eleven høve til å </a:t>
            </a:r>
            <a:r>
              <a:rPr lang="nb-NO" sz="2800" err="1"/>
              <a:t>forbetre</a:t>
            </a:r>
            <a:r>
              <a:rPr lang="nb-NO" sz="2800"/>
              <a:t> kompetansen sin gjennom opplæringstida i faget. Den kompetansen eleven har vist undervegs i opplæringa er </a:t>
            </a:r>
            <a:r>
              <a:rPr lang="nb-NO" sz="2800" err="1"/>
              <a:t>ein</a:t>
            </a:r>
            <a:r>
              <a:rPr lang="nb-NO" sz="2800"/>
              <a:t> del av grunnlaget for vurderinga når standpunktkarakteren i fag skal </a:t>
            </a:r>
            <a:r>
              <a:rPr lang="nb-NO" sz="2800" err="1"/>
              <a:t>fastsetjast</a:t>
            </a:r>
            <a:r>
              <a:rPr lang="nb-NO" sz="2800"/>
              <a:t>, jf. § 3-3 og § 3-18. </a:t>
            </a:r>
          </a:p>
          <a:p>
            <a:pPr marL="0" indent="0">
              <a:buNone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3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betyr dette? </a:t>
            </a:r>
            <a:br>
              <a:rPr lang="nb-NO"/>
            </a:b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/>
              <a:t>•    </a:t>
            </a:r>
            <a:r>
              <a:rPr lang="nb-NO" sz="2200"/>
              <a:t>Den kompetansen eleven viser i løpet av skoleåret, er en del av grunnlaget for standpunkt. </a:t>
            </a:r>
          </a:p>
          <a:p>
            <a:pPr marL="0" indent="0">
              <a:buNone/>
            </a:pPr>
            <a:endParaRPr lang="nb-NO" sz="900"/>
          </a:p>
          <a:p>
            <a:pPr marL="0" indent="0">
              <a:buNone/>
            </a:pPr>
            <a:r>
              <a:rPr lang="nb-NO" sz="2200"/>
              <a:t>•    Prinsippet om at eleven skal gis mulighet for å prøve og feile, opprettholdes. Eleven må derfor vite tidlig i skoleåret hva som inngår i grunnlaget for standpunkt. </a:t>
            </a:r>
          </a:p>
          <a:p>
            <a:pPr marL="0" indent="0">
              <a:buNone/>
            </a:pPr>
            <a:endParaRPr lang="nb-NO" sz="900"/>
          </a:p>
          <a:p>
            <a:pPr marL="0" indent="0">
              <a:buNone/>
            </a:pPr>
            <a:r>
              <a:rPr lang="nb-NO" sz="2200"/>
              <a:t>•    Selv om det har vært avsluttende vurderinger underveis i opplæringen, skal læreren gjøre en totalvurdering av elevens kompetanse ved fastsettelsen av standpunktkarakteren </a:t>
            </a:r>
          </a:p>
          <a:p>
            <a:pPr marL="0" indent="0">
              <a:buNone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28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Et eksempel: norsk skriftlig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(Muntlig kommunikasjon)</a:t>
            </a:r>
          </a:p>
          <a:p>
            <a:r>
              <a:rPr lang="nb-NO"/>
              <a:t>Skriftlig kommunikasjon</a:t>
            </a:r>
          </a:p>
          <a:p>
            <a:r>
              <a:rPr lang="nb-NO" sz="1200"/>
              <a:t>orientere seg i store tekstmengder på skjerm og papir for å finne, kombinere og vurdere relevant informasjon i arbeid med faget</a:t>
            </a:r>
          </a:p>
          <a:p>
            <a:r>
              <a:rPr lang="nb-NO" sz="1200"/>
              <a:t>lese og analysere et bredt utvalg tekster i ulike sjangere og medier på bokmål og nynorsk og formidle mulige tolkninger</a:t>
            </a:r>
          </a:p>
          <a:p>
            <a:r>
              <a:rPr lang="nb-NO" sz="1200"/>
              <a:t>gjengi innholdet og finne tema i et utvalg tekster på svensk og dansk</a:t>
            </a:r>
          </a:p>
          <a:p>
            <a:r>
              <a:rPr lang="nb-NO" sz="1200"/>
              <a:t>skrive ulike typer tekster etter mønster av eksempeltekster og andre kilder</a:t>
            </a:r>
          </a:p>
          <a:p>
            <a:r>
              <a:rPr lang="nb-NO" sz="1200"/>
              <a:t>gjenkjenne virkemidlene humor, ironi, kontraster og sammenligninger, symboler og språklige bilder og bruke noen av dem i egne tekster</a:t>
            </a:r>
          </a:p>
          <a:p>
            <a:r>
              <a:rPr lang="nb-NO" sz="1200"/>
              <a:t>planlegge, utforme og bearbeide egne tekster manuelt og digitalt, og vurdere dem underveis i prosessen ved hjelp av kunnskap om språk og tekst</a:t>
            </a:r>
          </a:p>
          <a:p>
            <a:r>
              <a:rPr lang="nb-NO" sz="1200"/>
              <a:t>uttrykke seg med et variert ordforråd og mestre formverk, ortografi og tekstbinding</a:t>
            </a:r>
          </a:p>
          <a:p>
            <a:r>
              <a:rPr lang="nb-NO" sz="1200"/>
              <a:t>skrive kreative, informative, reflekterende og argumenterende tekster på hovedmål og sidemål med begrunnede synspunkter og tilpasset mottaker, formål og medium</a:t>
            </a:r>
          </a:p>
          <a:p>
            <a:r>
              <a:rPr lang="nb-NO" sz="1200"/>
              <a:t>integrere, referere og sitere relevante kilder på en etterprøvbar måte der det er hensiktsmessig</a:t>
            </a:r>
          </a:p>
          <a:p>
            <a:pPr marL="0" indent="0">
              <a:buNone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19464"/>
      </p:ext>
    </p:extLst>
  </p:cSld>
  <p:clrMapOvr>
    <a:masterClrMapping/>
  </p:clrMapOvr>
</p:sld>
</file>

<file path=ppt/theme/theme1.xml><?xml version="1.0" encoding="utf-8"?>
<a:theme xmlns:a="http://schemas.openxmlformats.org/drawingml/2006/main" name="Ude_admin">
  <a:themeElements>
    <a:clrScheme name="">
      <a:dk1>
        <a:srgbClr val="000000"/>
      </a:dk1>
      <a:lt1>
        <a:srgbClr val="FFFFFF"/>
      </a:lt1>
      <a:dk2>
        <a:srgbClr val="000000"/>
      </a:dk2>
      <a:lt2>
        <a:srgbClr val="C5C5BA"/>
      </a:lt2>
      <a:accent1>
        <a:srgbClr val="00338C"/>
      </a:accent1>
      <a:accent2>
        <a:srgbClr val="00338C"/>
      </a:accent2>
      <a:accent3>
        <a:srgbClr val="FFFFFF"/>
      </a:accent3>
      <a:accent4>
        <a:srgbClr val="000000"/>
      </a:accent4>
      <a:accent5>
        <a:srgbClr val="AAADC5"/>
      </a:accent5>
      <a:accent6>
        <a:srgbClr val="002D7E"/>
      </a:accent6>
      <a:hlink>
        <a:srgbClr val="CCCCFF"/>
      </a:hlink>
      <a:folHlink>
        <a:srgbClr val="B2B2B2"/>
      </a:folHlink>
    </a:clrScheme>
    <a:fontScheme name="Ude_adm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de_adm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_admi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e_admi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_admi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_admi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_admi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_admi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1846</Words>
  <Application>Microsoft Office PowerPoint</Application>
  <PresentationFormat>Skjermfremvisning (4:3)</PresentationFormat>
  <Paragraphs>365</Paragraphs>
  <Slides>27</Slides>
  <Notes>27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32" baseType="lpstr">
      <vt:lpstr>Arial</vt:lpstr>
      <vt:lpstr>Times</vt:lpstr>
      <vt:lpstr>Times New Roman</vt:lpstr>
      <vt:lpstr>Wingdings 2</vt:lpstr>
      <vt:lpstr>Ude_admin</vt:lpstr>
      <vt:lpstr>Foreldremøte 10. trinn, Høyenhall 2.02.17</vt:lpstr>
      <vt:lpstr>VGS</vt:lpstr>
      <vt:lpstr>Kalender</vt:lpstr>
      <vt:lpstr>Informasjon om vurdering:  underveisvurdering – sluttvurdering </vt:lpstr>
      <vt:lpstr>Sluttvurdering = standpunktkarakterer og eksamen</vt:lpstr>
      <vt:lpstr>Standpunktkarakterer i fag</vt:lpstr>
      <vt:lpstr>En ny bestemmelse beskriver sammenhengen mellom underveisvurdering og standpunktkarakteren (§ 3-16)  </vt:lpstr>
      <vt:lpstr>Hva betyr dette?  </vt:lpstr>
      <vt:lpstr>Et eksempel: norsk skriftlig</vt:lpstr>
      <vt:lpstr>Språk, litteratur og kultur </vt:lpstr>
      <vt:lpstr>Et eksempel til: samfunnsfag </vt:lpstr>
      <vt:lpstr>PowerPoint-presentasjon</vt:lpstr>
      <vt:lpstr>§ 3-19 Standpunktkarakterer i orden og i oppførsel </vt:lpstr>
      <vt:lpstr>Eksamen</vt:lpstr>
      <vt:lpstr>Skriftlig eksamen 5 timer  </vt:lpstr>
      <vt:lpstr>Hjelpemidler til skriftlig eksamen</vt:lpstr>
      <vt:lpstr>Annen viktig informasjon om eksamen</vt:lpstr>
      <vt:lpstr>Utvidet tid på skriftlig eksamen</vt:lpstr>
      <vt:lpstr>Muntlig eksamen:</vt:lpstr>
      <vt:lpstr>Vurdering muntlig eksamen</vt:lpstr>
      <vt:lpstr>Klagerett standpunktkarakterer</vt:lpstr>
      <vt:lpstr>Klagerett eksamen</vt:lpstr>
      <vt:lpstr>Skolens varslingsplikt</vt:lpstr>
      <vt:lpstr>Fravær på vitnemålet</vt:lpstr>
      <vt:lpstr>Avslutning av skoleåret</vt:lpstr>
      <vt:lpstr>Kalender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Foreldremøte 10. trinn, Høyenhall 2.02.17</dc:title>
  <dc:creator>Ellen Marie Ystad</dc:creator>
  <cp:lastModifiedBy>Jon Christoffersen</cp:lastModifiedBy>
  <cp:revision>17</cp:revision>
  <dcterms:modified xsi:type="dcterms:W3CDTF">2017-02-22T09:31:47Z</dcterms:modified>
</cp:coreProperties>
</file>